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303" r:id="rId4"/>
    <p:sldId id="304" r:id="rId5"/>
    <p:sldId id="305" r:id="rId6"/>
    <p:sldId id="306" r:id="rId7"/>
    <p:sldId id="30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302" r:id="rId18"/>
    <p:sldId id="297" r:id="rId19"/>
    <p:sldId id="29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B580-81B5-4FCE-9683-737D3BFDE9DA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2C3D-330C-4A3E-8616-AAF3DC8D0C1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B580-81B5-4FCE-9683-737D3BFDE9DA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2C3D-330C-4A3E-8616-AAF3DC8D0C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B580-81B5-4FCE-9683-737D3BFDE9DA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2C3D-330C-4A3E-8616-AAF3DC8D0C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B580-81B5-4FCE-9683-737D3BFDE9DA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2C3D-330C-4A3E-8616-AAF3DC8D0C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B580-81B5-4FCE-9683-737D3BFDE9DA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2C3D-330C-4A3E-8616-AAF3DC8D0C1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B580-81B5-4FCE-9683-737D3BFDE9DA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2C3D-330C-4A3E-8616-AAF3DC8D0C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B580-81B5-4FCE-9683-737D3BFDE9DA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2C3D-330C-4A3E-8616-AAF3DC8D0C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B580-81B5-4FCE-9683-737D3BFDE9DA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2C3D-330C-4A3E-8616-AAF3DC8D0C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B580-81B5-4FCE-9683-737D3BFDE9DA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2C3D-330C-4A3E-8616-AAF3DC8D0C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B580-81B5-4FCE-9683-737D3BFDE9DA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2C3D-330C-4A3E-8616-AAF3DC8D0C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B580-81B5-4FCE-9683-737D3BFDE9DA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DC2C3D-330C-4A3E-8616-AAF3DC8D0C1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E2B580-81B5-4FCE-9683-737D3BFDE9DA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DC2C3D-330C-4A3E-8616-AAF3DC8D0C1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text=%D0%B2%D1%81%D0%B5%D0%BE%D0%B1%D1%89%D0%B0%D1%8F%20%D0%B4%D0%B5%D0%BA%D0%BB%D0%B0%D1%80%D0%B0%D1%86%D0%B8%D1%8F%20%D0%BF%D1%80%D0%B0%D0%B2%20%D1%87%D0%B5%D0%BB%D0%BE%D0%B2%D0%B5%D0%BA%D0%B0&amp;img_url=http://www.1sn.ru/files/15164.jpg&amp;pos=3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hyperlink" Target="http://images.yandex.ru/yandsearch?text=%D0%B3%D1%80%D0%B0%D0%B6%D0%B4%D0%B0%D0%BD%D1%81%D0%BA%D0%B8%D0%B9%20%D0%BA%D0%BE%D0%B4%D0%B5%D0%BA%D1%81%20%D0%A0%D0%A4&amp;img_url=http://www.forbes.ru/sites/default/files/imagecache/forbes2011_blogpost/main/story/TASS_1013786_main.jpg&amp;pos=17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images.yandex.ru/yandsearch?text=%D1%81%D0%B5%D0%BC%D0%B5%D0%B9%D0%BD%D1%8B%D0%B9%20%D0%BA%D0%BE%D0%B4%D0%B5%D0%BA%D1%81%20%D0%A0%D0%A4&amp;img_url=http://start.sampo.ru/news_images/20120420/21057f69085061722634ecc476193f93.jpg&amp;pos=13&amp;rpt=simag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7851648" cy="49685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Семинар – практикум, как разновидность средств формирования правовой компетентности родителей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Бердникова Е.Г.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воспитатель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МБДОУ № 4 «Уголек»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44973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7656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А.С Пушкин «Сказка о царе </a:t>
            </a:r>
            <a:r>
              <a:rPr lang="ru-RU" sz="3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Салтане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7528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Ст. 16: ни один ребенок не может быть объектом произвольного или незаконного вмешательства в осуществление его права на личную жизнь, семейную жизнь, неприкосновенность жилища или тайну корреспонденции, или незаконного посягательства на его честь и репутацию.</a:t>
            </a:r>
          </a:p>
          <a:p>
            <a:endParaRPr lang="ru-RU" sz="28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758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2164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211921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3074" name="Picture 2" descr="D:\Desktop\0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3929090" cy="4630714"/>
          </a:xfrm>
          <a:prstGeom prst="rect">
            <a:avLst/>
          </a:prstGeom>
          <a:noFill/>
        </p:spPr>
      </p:pic>
      <p:pic>
        <p:nvPicPr>
          <p:cNvPr id="3075" name="Picture 3" descr="D:\Desktop\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357430"/>
            <a:ext cx="4074612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1291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Мамин-Сибиряк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«Серая шейка»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38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Ст. 23: неполноценный в умственном или физическом отношении ребенок должен вести полноценную и достойную жизнь в условиях, которые обеспечивают его достоинство, способствуют его уверенности в себе и облегчают его активное участие в жизни общества.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021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D:\Desktop\1240943770_758dde293d3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7"/>
            <a:ext cx="4000528" cy="4979911"/>
          </a:xfrm>
          <a:prstGeom prst="rect">
            <a:avLst/>
          </a:prstGeom>
          <a:noFill/>
        </p:spPr>
      </p:pic>
      <p:pic>
        <p:nvPicPr>
          <p:cNvPr id="4099" name="Picture 3" descr="D:\Desktop\1240943755_64b58b64c5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928801"/>
            <a:ext cx="3857652" cy="4762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5428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/>
              <a:t> 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Ш. Перро «Золушка»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671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Ст.31: право ребенка на отдых и досуг, право участвовать в играх и развлекательных мероприятиях, соответствующих его возрасту, и свободно участвовать в культурной жизни и заниматься искусством.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830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Desktop\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4572032" cy="5064236"/>
          </a:xfrm>
          <a:prstGeom prst="rect">
            <a:avLst/>
          </a:prstGeom>
          <a:noFill/>
        </p:spPr>
      </p:pic>
      <p:pic>
        <p:nvPicPr>
          <p:cNvPr id="5123" name="Picture 3" descr="D:\Desktop\0701151727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496"/>
            <a:ext cx="4125628" cy="3714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8322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А.Н.Толстой «Золотой ключик или приключения Буратино»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467104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Ст. 19: защита ребенка от всех форм физического или психологического насилия, оскорбления или злоупотребления, отсутствия заботы или небрежного обращения, грубого обращения или эксплуатации.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85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5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/>
          <a:lstStyle/>
          <a:p>
            <a:pPr algn="ctr"/>
            <a:r>
              <a:rPr lang="ru-RU" altLang="ru-RU" dirty="0" smtClean="0"/>
              <a:t>Практикум с родителями</a:t>
            </a:r>
          </a:p>
        </p:txBody>
      </p:sp>
      <p:pic>
        <p:nvPicPr>
          <p:cNvPr id="8195" name="Содержимое 6" descr="C:\Users\Admin\Desktop\ПРАВА РЕБЕНКА\SAM_557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628800"/>
            <a:ext cx="7467600" cy="4767808"/>
          </a:xfrm>
        </p:spPr>
      </p:pic>
    </p:spTree>
    <p:extLst>
      <p:ext uri="{BB962C8B-B14F-4D97-AF65-F5344CB8AC3E}">
        <p14:creationId xmlns:p14="http://schemas.microsoft.com/office/powerpoint/2010/main" val="319682184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CC"/>
                </a:solidFill>
                <a:latin typeface="Arial" charset="0"/>
              </a:rPr>
              <a:t>         </a:t>
            </a:r>
            <a:r>
              <a:rPr lang="ru-RU" altLang="ru-RU" sz="3600" smtClean="0">
                <a:solidFill>
                  <a:srgbClr val="C00000"/>
                </a:solidFill>
              </a:rPr>
              <a:t>«В мире мудрых мыслей»</a:t>
            </a:r>
            <a:br>
              <a:rPr lang="ru-RU" altLang="ru-RU" sz="3600" smtClean="0">
                <a:solidFill>
                  <a:srgbClr val="C00000"/>
                </a:solidFill>
              </a:rPr>
            </a:br>
            <a:r>
              <a:rPr lang="ru-RU" altLang="ru-RU" sz="3600" smtClean="0">
                <a:solidFill>
                  <a:srgbClr val="C00000"/>
                </a:solidFill>
                <a:latin typeface="Arial" charset="0"/>
              </a:rPr>
              <a:t>         </a:t>
            </a:r>
            <a:r>
              <a:rPr lang="ru-RU" altLang="ru-RU" sz="3200" smtClean="0">
                <a:solidFill>
                  <a:srgbClr val="C00000"/>
                </a:solidFill>
              </a:rPr>
              <a:t>(сборник афоризмов по праву)</a:t>
            </a:r>
          </a:p>
        </p:txBody>
      </p:sp>
      <p:sp>
        <p:nvSpPr>
          <p:cNvPr id="175107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1700213"/>
            <a:ext cx="8229600" cy="4530725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ru-RU" altLang="ru-RU" sz="2000" dirty="0" smtClean="0">
                <a:solidFill>
                  <a:srgbClr val="33CC33"/>
                </a:solidFill>
              </a:rPr>
              <a:t>Дурные законы в хороших руках исполнителей -  хороши; и самые лучшие законы в руках дурных исполнителей – вредны.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dirty="0" smtClean="0">
                <a:solidFill>
                  <a:srgbClr val="33CC33"/>
                </a:solidFill>
              </a:rPr>
              <a:t>                            Фридрих Великий</a:t>
            </a:r>
            <a:r>
              <a:rPr lang="ru-RU" altLang="ru-RU" sz="2000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000" i="1" dirty="0" smtClean="0">
                <a:solidFill>
                  <a:srgbClr val="C00000"/>
                </a:solidFill>
              </a:rPr>
              <a:t>Мягким законам редко подчиняются,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i="1" dirty="0" smtClean="0">
                <a:solidFill>
                  <a:srgbClr val="C00000"/>
                </a:solidFill>
              </a:rPr>
              <a:t>    суровые  - редко приводятся в исполнение.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i="1" dirty="0" smtClean="0">
                <a:solidFill>
                  <a:srgbClr val="C00000"/>
                </a:solidFill>
              </a:rPr>
              <a:t>                                   Бенджамин Франклин.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000" dirty="0" smtClean="0">
                <a:solidFill>
                  <a:srgbClr val="33CC33"/>
                </a:solidFill>
              </a:rPr>
              <a:t>Лучше оправдать десять виновных, чем обвинить одного невинного.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dirty="0" smtClean="0">
                <a:solidFill>
                  <a:srgbClr val="33CC33"/>
                </a:solidFill>
              </a:rPr>
              <a:t>                             Екатерина Великая.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000" dirty="0">
              <a:solidFill>
                <a:srgbClr val="33CC3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000" dirty="0" smtClean="0">
              <a:solidFill>
                <a:srgbClr val="33CC33"/>
              </a:solidFill>
            </a:endParaRPr>
          </a:p>
        </p:txBody>
      </p:sp>
      <p:pic>
        <p:nvPicPr>
          <p:cNvPr id="33796" name="Picture 5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492375"/>
            <a:ext cx="27368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285750" y="5072063"/>
            <a:ext cx="8286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Arial" charset="0"/>
              </a:rPr>
              <a:t>             </a:t>
            </a:r>
            <a:r>
              <a:rPr lang="ru-RU" altLang="ru-RU" i="1" dirty="0" smtClean="0">
                <a:solidFill>
                  <a:srgbClr val="C00000"/>
                </a:solidFill>
                <a:latin typeface="Arial" charset="0"/>
              </a:rPr>
              <a:t>Беззаконие </a:t>
            </a:r>
            <a:r>
              <a:rPr lang="ru-RU" altLang="ru-RU" i="1" dirty="0">
                <a:solidFill>
                  <a:srgbClr val="C00000"/>
                </a:solidFill>
                <a:latin typeface="Arial" charset="0"/>
              </a:rPr>
              <a:t>никому не может быть </a:t>
            </a:r>
            <a:r>
              <a:rPr lang="ru-RU" altLang="ru-RU" i="1" dirty="0" smtClean="0">
                <a:solidFill>
                  <a:srgbClr val="C00000"/>
                </a:solidFill>
                <a:latin typeface="Arial" charset="0"/>
              </a:rPr>
              <a:t>зачтено в заслугу, </a:t>
            </a:r>
          </a:p>
          <a:p>
            <a:pPr eaLnBrk="1" hangingPunct="1"/>
            <a:r>
              <a:rPr lang="ru-RU" altLang="ru-RU" i="1" dirty="0" smtClean="0">
                <a:solidFill>
                  <a:srgbClr val="C00000"/>
                </a:solidFill>
                <a:latin typeface="Arial" charset="0"/>
              </a:rPr>
              <a:t>              </a:t>
            </a:r>
            <a:r>
              <a:rPr lang="ru-RU" altLang="ru-RU" i="1" dirty="0">
                <a:solidFill>
                  <a:srgbClr val="C00000"/>
                </a:solidFill>
                <a:latin typeface="Arial" charset="0"/>
              </a:rPr>
              <a:t>не может вызвать к себе уважения.</a:t>
            </a:r>
          </a:p>
          <a:p>
            <a:pPr eaLnBrk="1" hangingPunct="1"/>
            <a:r>
              <a:rPr lang="ru-RU" altLang="ru-RU" i="1" dirty="0">
                <a:solidFill>
                  <a:srgbClr val="C00000"/>
                </a:solidFill>
                <a:latin typeface="Arial" charset="0"/>
              </a:rPr>
              <a:t>                                                                                              Александр Казбеги</a:t>
            </a:r>
          </a:p>
          <a:p>
            <a:endParaRPr lang="ru-RU" altLang="ru-RU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692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  <p:bldP spid="1751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857364"/>
            <a:ext cx="792961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работу!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 descr="http://bridgetv.ru/upload/load/147108715852275d2de548a9.223357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786190"/>
            <a:ext cx="3000356" cy="2500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4626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5329246" cy="5283379"/>
          </a:xfrm>
        </p:spPr>
        <p:txBody>
          <a:bodyPr>
            <a:normAutofit fontScale="92500" lnSpcReduction="10000"/>
          </a:bodyPr>
          <a:lstStyle/>
          <a:p>
            <a:pPr fontAlgn="t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По извилистой дорожке</a:t>
            </a:r>
            <a:endParaRPr lang="ru-RU" b="1" dirty="0" smtClean="0">
              <a:solidFill>
                <a:srgbClr val="002060"/>
              </a:solidFill>
            </a:endParaRPr>
          </a:p>
          <a:p>
            <a:pPr fontAlgn="t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Шли по миру чьи-то ножки.</a:t>
            </a:r>
            <a:endParaRPr lang="ru-RU" b="1" dirty="0" smtClean="0">
              <a:solidFill>
                <a:srgbClr val="002060"/>
              </a:solidFill>
            </a:endParaRPr>
          </a:p>
          <a:p>
            <a:pPr fontAlgn="t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Вдаль смотря широкими глазами,</a:t>
            </a:r>
            <a:endParaRPr lang="ru-RU" b="1" dirty="0" smtClean="0">
              <a:solidFill>
                <a:srgbClr val="002060"/>
              </a:solidFill>
            </a:endParaRPr>
          </a:p>
          <a:p>
            <a:pPr fontAlgn="t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Шел малыш знакомиться с правами.</a:t>
            </a:r>
            <a:endParaRPr lang="ru-RU" b="1" dirty="0" smtClean="0">
              <a:solidFill>
                <a:srgbClr val="002060"/>
              </a:solidFill>
            </a:endParaRPr>
          </a:p>
          <a:p>
            <a:pPr fontAlgn="t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Рядом мама крепко за руку держала,</a:t>
            </a:r>
            <a:endParaRPr lang="ru-RU" b="1" dirty="0" smtClean="0">
              <a:solidFill>
                <a:srgbClr val="002060"/>
              </a:solidFill>
            </a:endParaRPr>
          </a:p>
          <a:p>
            <a:pPr fontAlgn="t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В путь-дорогу умницу свою сопровождала.</a:t>
            </a:r>
            <a:endParaRPr lang="ru-RU" b="1" dirty="0" smtClean="0">
              <a:solidFill>
                <a:srgbClr val="002060"/>
              </a:solidFill>
            </a:endParaRPr>
          </a:p>
          <a:p>
            <a:pPr fontAlgn="t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Знать должны и взрослые, и дети</a:t>
            </a:r>
            <a:endParaRPr lang="ru-RU" b="1" dirty="0" smtClean="0">
              <a:solidFill>
                <a:srgbClr val="002060"/>
              </a:solidFill>
            </a:endParaRPr>
          </a:p>
          <a:p>
            <a:pPr fontAlgn="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 </a:t>
            </a:r>
            <a:r>
              <a:rPr lang="ru-RU" b="1" i="1" dirty="0" smtClean="0">
                <a:solidFill>
                  <a:srgbClr val="002060"/>
                </a:solidFill>
              </a:rPr>
              <a:t>правах, что защищают их на свете.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000108"/>
            <a:ext cx="31432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8463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2" name="Picture 4" descr="кон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3619500" cy="581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FF3300"/>
                </a:solidFill>
              </a:rPr>
              <a:t>20 ноября 1989 г.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FF3300"/>
                </a:solidFill>
              </a:rPr>
              <a:t>Вступила в силу 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FF3300"/>
                </a:solidFill>
              </a:rPr>
              <a:t>2 сентября 1990г.</a:t>
            </a:r>
          </a:p>
        </p:txBody>
      </p:sp>
    </p:spTree>
    <p:extLst>
      <p:ext uri="{BB962C8B-B14F-4D97-AF65-F5344CB8AC3E}">
        <p14:creationId xmlns:p14="http://schemas.microsoft.com/office/powerpoint/2010/main" val="3669338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i="1" smtClean="0">
                <a:solidFill>
                  <a:srgbClr val="33CC33"/>
                </a:solidFill>
              </a:rPr>
              <a:t>Права россиян записаны в главном законе – Конституции Российской Федерации</a:t>
            </a:r>
          </a:p>
        </p:txBody>
      </p:sp>
      <p:sp>
        <p:nvSpPr>
          <p:cNvPr id="216067" name="WordArt 3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5407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18034">
                  <a:solidFill>
                    <a:srgbClr val="FF33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Мы - граждане России</a:t>
            </a:r>
          </a:p>
        </p:txBody>
      </p:sp>
      <p:pic>
        <p:nvPicPr>
          <p:cNvPr id="216069" name="Picture 5" descr="конститу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086" y="3217239"/>
            <a:ext cx="2711507" cy="3635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6068" name="Picture 4" descr="констит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9777" y="3334389"/>
            <a:ext cx="2397840" cy="351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4085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60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60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u="sng" dirty="0" smtClean="0"/>
              <a:t>Основные международные документы: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9" name="Содержимое 3" descr="http://im4-tub-ru.yandex.net/i?id=166285787-56-72&amp;n=2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00200"/>
            <a:ext cx="3124200" cy="4267200"/>
          </a:xfrm>
        </p:spPr>
      </p:pic>
      <p:pic>
        <p:nvPicPr>
          <p:cNvPr id="9220" name="Рисунок 4" descr="http://www.bookle.ru/cover/997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2590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97136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u="sng" dirty="0" smtClean="0"/>
              <a:t>Нормативные документы федерального уровня: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3" name="Содержимое 3" descr="http://im3-tub-ru.yandex.net/i?id=394288085-27-72&amp;n=2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81400"/>
            <a:ext cx="2362200" cy="3124200"/>
          </a:xfrm>
        </p:spPr>
      </p:pic>
      <p:pic>
        <p:nvPicPr>
          <p:cNvPr id="10244" name="Рисунок 4" descr="http://im5-tub-ru.yandex.net/i?id=364292538-37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1676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5" descr="http://www.wwww4.com/w1462/8554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242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6" descr="http://komssedeln.iv-edu.ru/images/z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1447800"/>
            <a:ext cx="27019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60796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hildrenofearth.org/store/child/menkov-arseniy/rozh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990600"/>
            <a:ext cx="32004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http://polinaexpert.ru/assets/images/kancelyaria/06757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90600"/>
            <a:ext cx="3200400" cy="430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710863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305800" cy="171451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Викторина 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«Права литературных героев»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611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96350"/>
          </a:xfrm>
        </p:spPr>
        <p:txBody>
          <a:bodyPr numCol="2"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9289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:\Desktop\cs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4065664" cy="3071834"/>
          </a:xfrm>
          <a:prstGeom prst="rect">
            <a:avLst/>
          </a:prstGeom>
          <a:noFill/>
        </p:spPr>
      </p:pic>
      <p:pic>
        <p:nvPicPr>
          <p:cNvPr id="2051" name="Picture 3" descr="D:\Desktop\cs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875"/>
            <a:ext cx="3929090" cy="2968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7250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</TotalTime>
  <Words>342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     Семинар – практикум, как разновидность средств формирования правовой компетентности родителей  Бердникова Е.Г. воспитатель  МБДОУ № 4 «Уголек»</vt:lpstr>
      <vt:lpstr>Презентация PowerPoint</vt:lpstr>
      <vt:lpstr>Презентация PowerPoint</vt:lpstr>
      <vt:lpstr>Презентация PowerPoint</vt:lpstr>
      <vt:lpstr>Основные международные документы:  </vt:lpstr>
      <vt:lpstr>Нормативные документы федерального уровня:  </vt:lpstr>
      <vt:lpstr>Презентация PowerPoint</vt:lpstr>
      <vt:lpstr> Викторина  «Права литературных героев»</vt:lpstr>
      <vt:lpstr>   </vt:lpstr>
      <vt:lpstr>А.С Пушкин «Сказка о царе Салтане» </vt:lpstr>
      <vt:lpstr>Презентация PowerPoint</vt:lpstr>
      <vt:lpstr>Д. Мамин-Сибиряк «Серая шейка»</vt:lpstr>
      <vt:lpstr>Презентация PowerPoint</vt:lpstr>
      <vt:lpstr> Ш. Перро «Золушка»</vt:lpstr>
      <vt:lpstr>Презентация PowerPoint</vt:lpstr>
      <vt:lpstr>А.Н.Толстой «Золотой ключик или приключения Буратино» </vt:lpstr>
      <vt:lpstr>Практикум с родителями</vt:lpstr>
      <vt:lpstr>         «В мире мудрых мыслей»          (сборник афоризмов по праву)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– практикум, как разновидность средств формирования правовой компетентности родителей.</dc:title>
  <dc:creator>Елена</dc:creator>
  <cp:lastModifiedBy>Елена</cp:lastModifiedBy>
  <cp:revision>9</cp:revision>
  <dcterms:created xsi:type="dcterms:W3CDTF">2018-01-26T12:29:45Z</dcterms:created>
  <dcterms:modified xsi:type="dcterms:W3CDTF">2020-01-09T15:18:57Z</dcterms:modified>
</cp:coreProperties>
</file>